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  <p:sldMasterId id="2147483662" r:id="rId2"/>
  </p:sldMasterIdLst>
  <p:notesMasterIdLst>
    <p:notesMasterId r:id="rId20"/>
  </p:notesMasterIdLst>
  <p:sldIdLst>
    <p:sldId id="257" r:id="rId3"/>
    <p:sldId id="258" r:id="rId4"/>
    <p:sldId id="259" r:id="rId5"/>
    <p:sldId id="260" r:id="rId6"/>
    <p:sldId id="261" r:id="rId7"/>
    <p:sldId id="272" r:id="rId8"/>
    <p:sldId id="262" r:id="rId9"/>
    <p:sldId id="263" r:id="rId10"/>
    <p:sldId id="264" r:id="rId11"/>
    <p:sldId id="265" r:id="rId12"/>
    <p:sldId id="266" r:id="rId13"/>
    <p:sldId id="273" r:id="rId14"/>
    <p:sldId id="267" r:id="rId15"/>
    <p:sldId id="268" r:id="rId16"/>
    <p:sldId id="269" r:id="rId17"/>
    <p:sldId id="270" r:id="rId18"/>
    <p:sldId id="271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a6613fe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a6613fe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311d68520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311d68520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311d68520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311d68520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38320c663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38320c663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4a6613fef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4a6613fef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4a6613fef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4a6613fef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4a6613fefa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4a6613fefa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4a6613fef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4a6613fef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311d68520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311d68520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4a6613fefa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4a6613fefa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4a6613fefa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4a6613fefa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4a6613fef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4a6613fefa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38320c663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38320c663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4a6613fefa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4a6613fefa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3793987e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3793987e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372292" y="764177"/>
            <a:ext cx="8523513" cy="3505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7" name="Google Shape;57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2292" y="4300946"/>
            <a:ext cx="8523514" cy="63272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5"/>
          <p:cNvSpPr/>
          <p:nvPr/>
        </p:nvSpPr>
        <p:spPr>
          <a:xfrm>
            <a:off x="56" y="-21170"/>
            <a:ext cx="9143944" cy="600161"/>
          </a:xfrm>
          <a:prstGeom prst="rect">
            <a:avLst/>
          </a:prstGeom>
          <a:solidFill>
            <a:srgbClr val="335295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72292" y="764177"/>
            <a:ext cx="8523600" cy="3505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/>
              <a:t>Accurate crowd detection and tracking is vital in domains like public safety, event management, and disaster response.</a:t>
            </a:r>
            <a:br>
              <a:rPr lang="en-GB" sz="1600"/>
            </a:br>
            <a:endParaRPr sz="16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/>
              <a:t>Traditional systems struggle in dense scenes due to occlusion, scale variation, and limited visibility. We designed a deep learning-based pipeline integrating:</a:t>
            </a:r>
            <a:br>
              <a:rPr lang="en-GB" sz="1600"/>
            </a:b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YOLOv8 with SAHI for enhanced detection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RT-DETR for transformer-based detection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DeepSORT for tracking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Person Re-Identification for multi-camera consistency</a:t>
            </a:r>
            <a:br>
              <a:rPr lang="en-GB" sz="1600"/>
            </a:br>
            <a:r>
              <a:rPr lang="en-GB" sz="1600"/>
              <a:t>Our solution achieves scalable and precise tracking in real-time conditions.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71" name="Google Shape;71;p17"/>
          <p:cNvSpPr txBox="1"/>
          <p:nvPr/>
        </p:nvSpPr>
        <p:spPr>
          <a:xfrm>
            <a:off x="423750" y="62375"/>
            <a:ext cx="5722500" cy="3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solidFill>
                  <a:schemeClr val="lt1"/>
                </a:solidFill>
              </a:rPr>
              <a:t>INTRODUCTION</a:t>
            </a:r>
            <a:endParaRPr sz="21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body" idx="1"/>
          </p:nvPr>
        </p:nvSpPr>
        <p:spPr>
          <a:xfrm>
            <a:off x="132675" y="101025"/>
            <a:ext cx="7959900" cy="447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300" b="1">
                <a:solidFill>
                  <a:schemeClr val="lt1"/>
                </a:solidFill>
              </a:rPr>
              <a:t>RT-DETR: ARCHITECTURE</a:t>
            </a:r>
            <a:endParaRPr sz="2300" b="1">
              <a:solidFill>
                <a:schemeClr val="lt1"/>
              </a:solidFill>
            </a:endParaRPr>
          </a:p>
        </p:txBody>
      </p:sp>
      <p:pic>
        <p:nvPicPr>
          <p:cNvPr id="126" name="Google Shape;12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64419"/>
            <a:ext cx="9144000" cy="301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>
            <a:spLocks noGrp="1"/>
          </p:cNvSpPr>
          <p:nvPr>
            <p:ph type="body" idx="1"/>
          </p:nvPr>
        </p:nvSpPr>
        <p:spPr>
          <a:xfrm>
            <a:off x="310200" y="743800"/>
            <a:ext cx="8523600" cy="388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500" b="1" u="sng"/>
              <a:t>Results obtained from Real-Time DEtection Transformer:</a:t>
            </a:r>
            <a:endParaRPr sz="1500" b="1" u="sng"/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300" b="1"/>
              <a:t>1. T</a:t>
            </a:r>
            <a:r>
              <a:rPr lang="en-GB" sz="1500" b="1"/>
              <a:t>raining Loss Trends</a:t>
            </a:r>
            <a:endParaRPr sz="1500" b="1"/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 sz="1300" b="1"/>
              <a:t>Classification loss consistently decreased</a:t>
            </a:r>
            <a:r>
              <a:rPr lang="en-GB" sz="1700" b="1"/>
              <a:t> →</a:t>
            </a:r>
            <a:r>
              <a:rPr lang="en-GB" sz="1300"/>
              <a:t>  the model is learning to differentiate objects better over time.</a:t>
            </a:r>
            <a:endParaRPr sz="130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 b="1"/>
              <a:t>L1 losses fluctuated</a:t>
            </a:r>
            <a:r>
              <a:rPr lang="en-GB" sz="1300"/>
              <a:t>, indicating that the model's localization (bounding box accuracy) is not very accurate..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500" b="1"/>
              <a:t>2. Validation Losses</a:t>
            </a:r>
            <a:endParaRPr sz="1500" b="1"/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GB" sz="1300" b="1"/>
              <a:t>GIoU loss has reduced with epochs.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500" b="1"/>
              <a:t>3. Precision</a:t>
            </a:r>
            <a:endParaRPr sz="1500" b="1"/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500" b="1"/>
              <a:t>       </a:t>
            </a:r>
            <a:r>
              <a:rPr lang="en-GB" sz="1300" b="1"/>
              <a:t>Precision remained stable (~70%)</a:t>
            </a:r>
            <a:r>
              <a:rPr lang="en-GB" sz="1300"/>
              <a:t>, meaning the model avoids false positives reasonably well.</a:t>
            </a: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 b="1"/>
          </a:p>
          <a:p>
            <a:pPr marL="4572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369300" y="111900"/>
            <a:ext cx="8405400" cy="501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300" b="1">
                <a:solidFill>
                  <a:schemeClr val="lt1"/>
                </a:solidFill>
              </a:rPr>
              <a:t>EXPERIMENTING WITH </a:t>
            </a:r>
            <a:r>
              <a:rPr lang="en-GB"/>
              <a:t> </a:t>
            </a:r>
            <a:r>
              <a:rPr lang="en-GB" sz="2200" b="1">
                <a:solidFill>
                  <a:schemeClr val="lt1"/>
                </a:solidFill>
              </a:rPr>
              <a:t>RT-DETR</a:t>
            </a:r>
            <a:r>
              <a:rPr lang="en-GB"/>
              <a:t> </a:t>
            </a:r>
            <a:endParaRPr sz="18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BDA113C-B67D-39C9-4DE2-4A7A4995A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107" y="585584"/>
            <a:ext cx="3952875" cy="3793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5247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>
            <a:spLocks noGrp="1"/>
          </p:cNvSpPr>
          <p:nvPr>
            <p:ph type="body" idx="1"/>
          </p:nvPr>
        </p:nvSpPr>
        <p:spPr>
          <a:xfrm>
            <a:off x="372292" y="764177"/>
            <a:ext cx="8523600" cy="3505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Platform used = google colab</a:t>
            </a:r>
            <a:endParaRPr sz="2300"/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Epochs = 50</a:t>
            </a:r>
            <a:endParaRPr sz="2300"/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GB" sz="2300"/>
              <a:t>Parameters = {</a:t>
            </a:r>
            <a:endParaRPr sz="2300"/>
          </a:p>
          <a:p>
            <a:pPr marL="914400" lvl="1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-GB" sz="2300" b="1"/>
              <a:t>Image size</a:t>
            </a:r>
            <a:r>
              <a:rPr lang="en-GB" sz="2300"/>
              <a:t> = 640/800</a:t>
            </a:r>
            <a:endParaRPr sz="2300"/>
          </a:p>
          <a:p>
            <a:pPr marL="914400" lvl="1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-GB" sz="2300" b="1"/>
              <a:t>Batch size</a:t>
            </a:r>
            <a:r>
              <a:rPr lang="en-GB" sz="2300"/>
              <a:t> = 8/16</a:t>
            </a:r>
            <a:endParaRPr sz="2300"/>
          </a:p>
          <a:p>
            <a:pPr marL="914400" lvl="1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-GB" sz="2300" b="1"/>
              <a:t>Mixup</a:t>
            </a:r>
            <a:r>
              <a:rPr lang="en-GB" sz="2300"/>
              <a:t> = 0.25 (to improve recall and precision)</a:t>
            </a:r>
            <a:endParaRPr sz="2300"/>
          </a:p>
          <a:p>
            <a:pPr marL="914400" lvl="1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-GB" sz="2300" b="1"/>
              <a:t>Patience</a:t>
            </a:r>
            <a:r>
              <a:rPr lang="en-GB" sz="2300"/>
              <a:t> = 10</a:t>
            </a:r>
            <a:endParaRPr sz="2300"/>
          </a:p>
          <a:p>
            <a:pPr marL="914400" lvl="1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-GB" sz="2300" b="1"/>
              <a:t>Learning Rate</a:t>
            </a:r>
            <a:r>
              <a:rPr lang="en-GB" sz="2300"/>
              <a:t> = 0.0001}</a:t>
            </a:r>
            <a:endParaRPr sz="23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138" name="Google Shape;138;p27"/>
          <p:cNvSpPr txBox="1">
            <a:spLocks noGrp="1"/>
          </p:cNvSpPr>
          <p:nvPr>
            <p:ph type="body" idx="1"/>
          </p:nvPr>
        </p:nvSpPr>
        <p:spPr>
          <a:xfrm>
            <a:off x="437700" y="122775"/>
            <a:ext cx="7687500" cy="447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</a:rPr>
              <a:t>TRAINING PARAMETERS USED: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body" idx="1"/>
          </p:nvPr>
        </p:nvSpPr>
        <p:spPr>
          <a:xfrm>
            <a:off x="372299" y="108752"/>
            <a:ext cx="7861500" cy="599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300" b="1">
                <a:solidFill>
                  <a:schemeClr val="lt1"/>
                </a:solidFill>
              </a:rPr>
              <a:t>FROM RT-DETR:</a:t>
            </a:r>
            <a:endParaRPr sz="2300" b="1">
              <a:solidFill>
                <a:schemeClr val="lt1"/>
              </a:solidFill>
            </a:endParaRPr>
          </a:p>
        </p:txBody>
      </p:sp>
      <p:pic>
        <p:nvPicPr>
          <p:cNvPr id="144" name="Google Shape;1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75" y="653950"/>
            <a:ext cx="2949074" cy="221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5700" y="653949"/>
            <a:ext cx="2949074" cy="2211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3525" y="653950"/>
            <a:ext cx="2821724" cy="221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1475" y="2952900"/>
            <a:ext cx="3286025" cy="1850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2000" y="2985975"/>
            <a:ext cx="2705024" cy="178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>
            <a:spLocks noGrp="1"/>
          </p:cNvSpPr>
          <p:nvPr>
            <p:ph type="body" idx="1"/>
          </p:nvPr>
        </p:nvSpPr>
        <p:spPr>
          <a:xfrm>
            <a:off x="372300" y="764175"/>
            <a:ext cx="8523600" cy="4257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b="1"/>
              <a:t>Detection Metrics:</a:t>
            </a:r>
            <a:endParaRPr sz="1600" b="1"/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Precision, Recall, F1 Score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mAP@0.5 (IoU threshold 0.5)</a:t>
            </a:r>
            <a:endParaRPr sz="16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600"/>
              <a:t>mAP@0.5:0.95 (average across thresholds)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b="1"/>
              <a:t>Tracking Metrics:</a:t>
            </a:r>
            <a:endParaRPr sz="1600" b="1"/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 b="1"/>
              <a:t>IDF1</a:t>
            </a:r>
            <a:r>
              <a:rPr lang="en-GB" sz="1600"/>
              <a:t>: Identity assignment accuracy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 b="1"/>
              <a:t>MOTA</a:t>
            </a:r>
            <a:r>
              <a:rPr lang="en-GB" sz="1600"/>
              <a:t>: Multi-object tracking accuracy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 b="1"/>
              <a:t>MT / ML</a:t>
            </a:r>
            <a:r>
              <a:rPr lang="en-GB" sz="1600"/>
              <a:t>: Mostly Tracked vs. Mostly Lost ratios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Used to assess both short-term and long-term tracking performance</a:t>
            </a:r>
            <a:br>
              <a:rPr lang="en-GB" sz="1600"/>
            </a:b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9"/>
          <p:cNvSpPr txBox="1"/>
          <p:nvPr/>
        </p:nvSpPr>
        <p:spPr>
          <a:xfrm>
            <a:off x="1675" y="-6325"/>
            <a:ext cx="5330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100" b="1">
                <a:solidFill>
                  <a:schemeClr val="lt1"/>
                </a:solidFill>
              </a:rPr>
              <a:t>EVALUATION METRICS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>
            <a:spLocks noGrp="1"/>
          </p:cNvSpPr>
          <p:nvPr>
            <p:ph type="body" idx="1"/>
          </p:nvPr>
        </p:nvSpPr>
        <p:spPr>
          <a:xfrm>
            <a:off x="372292" y="764177"/>
            <a:ext cx="8523600" cy="3505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 b="1"/>
              <a:t>Detection</a:t>
            </a:r>
            <a:endParaRPr sz="1600" b="1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Precision: 0.81 | Recall: 0.61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mAP@0.5: 0.71 | mAP@0.5:0.95: 0.47										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 b="1"/>
              <a:t>Tracking</a:t>
            </a:r>
            <a:endParaRPr sz="1600" b="1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IDF1: 75.3% | MOTA: 68.1%												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 b="1"/>
              <a:t>Observations</a:t>
            </a:r>
            <a:endParaRPr sz="1600" b="1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SAHI slicing greatly improved small-object detection</a:t>
            </a:r>
            <a:endParaRPr sz="16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sz="1600"/>
              <a:t>DeepSORT preserved identities across frames with minimal switches</a:t>
            </a:r>
            <a:br>
              <a:rPr lang="en-GB" sz="1100"/>
            </a:b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30"/>
          <p:cNvSpPr txBox="1"/>
          <p:nvPr/>
        </p:nvSpPr>
        <p:spPr>
          <a:xfrm>
            <a:off x="11475" y="13300"/>
            <a:ext cx="73914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</a:rPr>
              <a:t>	</a:t>
            </a:r>
            <a:r>
              <a:rPr lang="en-GB" sz="2100" b="1">
                <a:solidFill>
                  <a:schemeClr val="lt1"/>
                </a:solidFill>
              </a:rPr>
              <a:t>YOLOv8 + SAHI + DeepSORT RESULTS</a:t>
            </a:r>
            <a:endParaRPr sz="21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body" idx="1"/>
          </p:nvPr>
        </p:nvSpPr>
        <p:spPr>
          <a:xfrm>
            <a:off x="372292" y="764177"/>
            <a:ext cx="8523600" cy="3505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 b="1"/>
              <a:t>Detection</a:t>
            </a:r>
            <a:endParaRPr sz="1600"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sz="1600"/>
              <a:t>Precision: 0.78 | Recall: 0.56</a:t>
            </a:r>
            <a:endParaRPr sz="11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mAP@0.5: 0.65 | mAP@0.5:0.95: 0.39										</a:t>
            </a:r>
            <a:endParaRPr sz="16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600" b="1"/>
              <a:t>Tracking</a:t>
            </a:r>
            <a:endParaRPr sz="1100"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sz="1600"/>
              <a:t>IDF1: 70.6% | MOTA: 64.4%</a:t>
            </a:r>
            <a:br>
              <a:rPr lang="en-GB" sz="1100"/>
            </a:b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600" b="1"/>
              <a:t>Observations</a:t>
            </a:r>
            <a:endParaRPr sz="1600" b="1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Better boundary boxes in complex scenes</a:t>
            </a:r>
            <a:endParaRPr sz="16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sz="1600"/>
              <a:t>Lower overall tracking performance compared to YOLOv8 pipeline</a:t>
            </a:r>
            <a:br>
              <a:rPr lang="en-GB" sz="1100"/>
            </a:b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1"/>
          <p:cNvSpPr txBox="1"/>
          <p:nvPr/>
        </p:nvSpPr>
        <p:spPr>
          <a:xfrm>
            <a:off x="1675" y="3475"/>
            <a:ext cx="6871200" cy="5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solidFill>
                  <a:schemeClr val="lt1"/>
                </a:solidFill>
              </a:rPr>
              <a:t>	RT-DETR + DeepSORT RESULTS</a:t>
            </a:r>
            <a:endParaRPr sz="21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>
            <a:spLocks noGrp="1"/>
          </p:cNvSpPr>
          <p:nvPr>
            <p:ph type="body" idx="1"/>
          </p:nvPr>
        </p:nvSpPr>
        <p:spPr>
          <a:xfrm>
            <a:off x="372292" y="764177"/>
            <a:ext cx="8523600" cy="3505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b="1"/>
              <a:t>Custom Detection Dataset</a:t>
            </a:r>
            <a:endParaRPr sz="1600" b="1"/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Sources: Public image repositories and local crowds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Annotation tool: MakeSenseAI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Format: YOLO and COCO-style bounding boxes</a:t>
            </a:r>
            <a:br>
              <a:rPr lang="en-GB" sz="1600"/>
            </a:b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Split: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Training: 1000 images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Validation: 800 images</a:t>
            </a:r>
            <a:endParaRPr sz="1600"/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Testing: 500 images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8"/>
          <p:cNvSpPr txBox="1"/>
          <p:nvPr/>
        </p:nvSpPr>
        <p:spPr>
          <a:xfrm>
            <a:off x="0" y="0"/>
            <a:ext cx="69219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solidFill>
                  <a:schemeClr val="lt1"/>
                </a:solidFill>
              </a:rPr>
              <a:t>DATASET COLLECTION</a:t>
            </a:r>
            <a:endParaRPr sz="21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>
            <a:spLocks noGrp="1"/>
          </p:cNvSpPr>
          <p:nvPr>
            <p:ph type="body" idx="1"/>
          </p:nvPr>
        </p:nvSpPr>
        <p:spPr>
          <a:xfrm>
            <a:off x="372300" y="863400"/>
            <a:ext cx="4099200" cy="3405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GB" sz="1800"/>
              <a:t>Initially each of us had taken over 500+ images to manually annotate i.e draw tight bounding boxes across people in the crowd images and giving each one a label</a:t>
            </a:r>
            <a:endParaRPr sz="18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GB" sz="1800"/>
              <a:t>To do this we used MakeSense.ai where the annotated images can be downloaded in a .zip package containing files in a YOLO format </a:t>
            </a:r>
            <a:endParaRPr sz="1800"/>
          </a:p>
          <a:p>
            <a:pPr marL="4572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19"/>
          <p:cNvSpPr txBox="1">
            <a:spLocks noGrp="1"/>
          </p:cNvSpPr>
          <p:nvPr>
            <p:ph type="body" idx="1"/>
          </p:nvPr>
        </p:nvSpPr>
        <p:spPr>
          <a:xfrm>
            <a:off x="492075" y="101025"/>
            <a:ext cx="7393800" cy="414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</a:rPr>
              <a:t>HOW WE HAVE MANUALLY ANNOTATED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55521"/>
            <a:ext cx="4368051" cy="2361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body" idx="1"/>
          </p:nvPr>
        </p:nvSpPr>
        <p:spPr>
          <a:xfrm>
            <a:off x="372292" y="764177"/>
            <a:ext cx="8523600" cy="3505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30200" algn="l" rtl="0"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-GB" sz="1600"/>
              <a:t>  </a:t>
            </a:r>
            <a:r>
              <a:rPr lang="en-GB" sz="1600" b="1"/>
              <a:t>Mosaic (1.0):</a:t>
            </a:r>
            <a:r>
              <a:rPr lang="en-GB" sz="1600"/>
              <a:t> Combines four images into one to improve contextual diversity. 			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GB" sz="1600"/>
              <a:t> </a:t>
            </a:r>
            <a:r>
              <a:rPr lang="en-GB" sz="1600" b="1"/>
              <a:t>MixUp(0.4):</a:t>
            </a:r>
            <a:r>
              <a:rPr lang="en-GB" sz="1600"/>
              <a:t> Blends two images to enhance generalization capabilities.					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GB" sz="1600" b="1"/>
              <a:t>  Flipping:</a:t>
            </a:r>
            <a:r>
              <a:rPr lang="en-GB" sz="1600"/>
              <a:t> Horizontal (0.5 probability) and vertical (0.3 probability) flips to support  multi-orientation detection.													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GB" sz="1600"/>
              <a:t>  </a:t>
            </a:r>
            <a:r>
              <a:rPr lang="en-GB" sz="1600" b="1"/>
              <a:t>HSV Augmentation:</a:t>
            </a:r>
            <a:r>
              <a:rPr lang="en-GB" sz="1600"/>
              <a:t> Hue, saturation, and value perturbations with hsv h=0.015, hsv s=0.7, and hsv v=0.4 to simulate diverse lighting scenarios.</a:t>
            </a:r>
            <a:endParaRPr sz="1600"/>
          </a:p>
        </p:txBody>
      </p:sp>
      <p:sp>
        <p:nvSpPr>
          <p:cNvPr id="90" name="Google Shape;90;p20"/>
          <p:cNvSpPr txBox="1"/>
          <p:nvPr/>
        </p:nvSpPr>
        <p:spPr>
          <a:xfrm>
            <a:off x="21300" y="-16150"/>
            <a:ext cx="71067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solidFill>
                  <a:schemeClr val="lt1"/>
                </a:solidFill>
              </a:rPr>
              <a:t>	AUGMENTATIONS</a:t>
            </a:r>
            <a:endParaRPr sz="21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>
            <a:spLocks noGrp="1"/>
          </p:cNvSpPr>
          <p:nvPr>
            <p:ph type="body" idx="1"/>
          </p:nvPr>
        </p:nvSpPr>
        <p:spPr>
          <a:xfrm>
            <a:off x="372292" y="764177"/>
            <a:ext cx="8523600" cy="3505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b="1"/>
              <a:t>YOLOv8</a:t>
            </a:r>
            <a:r>
              <a:rPr lang="en-GB" sz="1600"/>
              <a:t>: Real-time detection model with anchor-free design and lightweight backbone</a:t>
            </a:r>
            <a:br>
              <a:rPr lang="en-GB" sz="1600"/>
            </a:br>
            <a:endParaRPr sz="16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b="1"/>
              <a:t>SAHI (Sliced Aided Hyper Inference)</a:t>
            </a:r>
            <a:r>
              <a:rPr lang="en-GB" sz="1600"/>
              <a:t>: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Slices high-resolution images into patches</a:t>
            </a:r>
            <a:br>
              <a:rPr lang="en-GB" sz="1600"/>
            </a:b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Increases visibility of small or occluded people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b="1"/>
              <a:t>DeepSORT</a:t>
            </a:r>
            <a:r>
              <a:rPr lang="en-GB" sz="1600"/>
              <a:t>: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Assigns unique IDs using motion and visual features</a:t>
            </a:r>
            <a:br>
              <a:rPr lang="en-GB" sz="1600"/>
            </a:b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Ensures temporal continuity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b="1"/>
              <a:t>Results</a:t>
            </a:r>
            <a:r>
              <a:rPr lang="en-GB" sz="1600"/>
              <a:t>: Excellent detection precision in dense crowd scenes</a:t>
            </a:r>
            <a:endParaRPr sz="16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200"/>
          </a:p>
        </p:txBody>
      </p:sp>
      <p:sp>
        <p:nvSpPr>
          <p:cNvPr id="96" name="Google Shape;96;p21"/>
          <p:cNvSpPr txBox="1"/>
          <p:nvPr/>
        </p:nvSpPr>
        <p:spPr>
          <a:xfrm>
            <a:off x="11475" y="-6325"/>
            <a:ext cx="91440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solidFill>
                  <a:schemeClr val="lt1"/>
                </a:solidFill>
              </a:rPr>
              <a:t>	YOLOv8 + SAHI + DeepSORT PIPELINE</a:t>
            </a:r>
            <a:endParaRPr sz="21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89AAE24-9F7E-EF48-F13A-873B0990F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644" y="567221"/>
            <a:ext cx="3078955" cy="4077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8381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 txBox="1">
            <a:spLocks noGrp="1"/>
          </p:cNvSpPr>
          <p:nvPr>
            <p:ph type="body" idx="1"/>
          </p:nvPr>
        </p:nvSpPr>
        <p:spPr>
          <a:xfrm>
            <a:off x="310200" y="743800"/>
            <a:ext cx="8523600" cy="3885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600" b="1" u="sng"/>
              <a:t>Results obtained :</a:t>
            </a:r>
            <a:endParaRPr sz="1600" b="1" u="sng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400" b="1"/>
              <a:t>1. T</a:t>
            </a:r>
            <a:r>
              <a:rPr lang="en-GB" sz="1600" b="1"/>
              <a:t>raining Loss Trends</a:t>
            </a:r>
            <a:endParaRPr sz="1600" b="1"/>
          </a:p>
          <a:p>
            <a:pPr marL="457200" lvl="0" indent="-330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 Training losses decreased consistently: box loss (1.56 → 1.18), cls loss (1.20 → 0.82), dfl loss (1.44 → 1.19). </a:t>
            </a:r>
            <a:endParaRPr sz="160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500" b="1"/>
              <a:t>2. Validation Losses</a:t>
            </a:r>
            <a:endParaRPr sz="1500" b="1"/>
          </a:p>
          <a:p>
            <a:pPr marL="457200" lvl="0" indent="-330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-GB" sz="1600"/>
              <a:t> Validation losses mirrored these trends: val/box loss (1.33 → 1.17), val/cls loss (0.97 →0.78), val/dfl loss (1.30 → 1.18)</a:t>
            </a: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500" b="1"/>
              <a:t>3. Precision</a:t>
            </a:r>
            <a:endParaRPr sz="1500" b="1"/>
          </a:p>
          <a:p>
            <a:pPr marL="457200" lvl="0" indent="-32385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</a:pPr>
            <a:r>
              <a:rPr lang="en-GB" sz="1500" b="1"/>
              <a:t>      </a:t>
            </a:r>
            <a:r>
              <a:rPr lang="en-GB" sz="1500"/>
              <a:t> Precision improved from 0.76 to 0.81, and recall from 0.55 to 0.61. • mAP@0.5rose from     0.67 to 0.71, while mAP@0.5:0.95 increased from 0.42 to 0.47</a:t>
            </a:r>
            <a:endParaRPr sz="1300"/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800" b="1"/>
          </a:p>
          <a:p>
            <a:pPr marL="4572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body" idx="1"/>
          </p:nvPr>
        </p:nvSpPr>
        <p:spPr>
          <a:xfrm>
            <a:off x="369300" y="111900"/>
            <a:ext cx="8405400" cy="501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300" b="1">
                <a:solidFill>
                  <a:schemeClr val="lt1"/>
                </a:solidFill>
              </a:rPr>
              <a:t>EXPERIMENTING WITH </a:t>
            </a:r>
            <a:r>
              <a:rPr lang="en-GB"/>
              <a:t> </a:t>
            </a:r>
            <a:r>
              <a:rPr lang="en-GB" sz="2200" b="1">
                <a:solidFill>
                  <a:schemeClr val="lt1"/>
                </a:solidFill>
              </a:rPr>
              <a:t>YOLO + SAHI + DeepSORT</a:t>
            </a:r>
            <a:r>
              <a:rPr lang="en-GB"/>
              <a:t> </a:t>
            </a:r>
            <a:endParaRPr sz="18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>
            <a:spLocks noGrp="1"/>
          </p:cNvSpPr>
          <p:nvPr>
            <p:ph type="body" idx="1"/>
          </p:nvPr>
        </p:nvSpPr>
        <p:spPr>
          <a:xfrm>
            <a:off x="372300" y="122775"/>
            <a:ext cx="3283200" cy="54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300" b="1">
                <a:solidFill>
                  <a:schemeClr val="lt1"/>
                </a:solidFill>
              </a:rPr>
              <a:t>FROM YOLO:</a:t>
            </a:r>
            <a:endParaRPr sz="2300" b="1">
              <a:solidFill>
                <a:schemeClr val="lt1"/>
              </a:solidFill>
            </a:endParaRPr>
          </a:p>
        </p:txBody>
      </p:sp>
      <p:pic>
        <p:nvPicPr>
          <p:cNvPr id="108" name="Google Shape;1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75" y="667575"/>
            <a:ext cx="3646400" cy="20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0800" y="667575"/>
            <a:ext cx="3478326" cy="202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3"/>
          <p:cNvSpPr txBox="1">
            <a:spLocks noGrp="1"/>
          </p:cNvSpPr>
          <p:nvPr>
            <p:ph type="body" idx="1"/>
          </p:nvPr>
        </p:nvSpPr>
        <p:spPr>
          <a:xfrm>
            <a:off x="4300800" y="122775"/>
            <a:ext cx="3283200" cy="54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300" b="1">
                <a:solidFill>
                  <a:schemeClr val="lt1"/>
                </a:solidFill>
              </a:rPr>
              <a:t>FROM YOLO + SAHI:</a:t>
            </a:r>
            <a:endParaRPr sz="2300" b="1">
              <a:solidFill>
                <a:schemeClr val="lt1"/>
              </a:solidFill>
            </a:endParaRPr>
          </a:p>
        </p:txBody>
      </p:sp>
      <p:pic>
        <p:nvPicPr>
          <p:cNvPr id="111" name="Google Shape;11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00800" y="2789600"/>
            <a:ext cx="3478326" cy="195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8775" y="2789600"/>
            <a:ext cx="3646400" cy="195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>
            <a:spLocks noGrp="1"/>
          </p:cNvSpPr>
          <p:nvPr>
            <p:ph type="body" idx="1"/>
          </p:nvPr>
        </p:nvSpPr>
        <p:spPr>
          <a:xfrm>
            <a:off x="372292" y="764177"/>
            <a:ext cx="8523600" cy="3505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1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300" y="1088100"/>
            <a:ext cx="4140001" cy="269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5913" y="1170375"/>
            <a:ext cx="4139999" cy="26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4"/>
          <p:cNvSpPr txBox="1"/>
          <p:nvPr/>
        </p:nvSpPr>
        <p:spPr>
          <a:xfrm>
            <a:off x="11575" y="-6325"/>
            <a:ext cx="91440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1" dirty="0">
                <a:solidFill>
                  <a:schemeClr val="lt1"/>
                </a:solidFill>
              </a:rPr>
              <a:t>YOLO + </a:t>
            </a:r>
            <a:r>
              <a:rPr lang="en-GB" sz="1900" b="1" dirty="0" err="1">
                <a:solidFill>
                  <a:schemeClr val="lt1"/>
                </a:solidFill>
              </a:rPr>
              <a:t>DeepSORT</a:t>
            </a:r>
            <a:r>
              <a:rPr lang="en-GB" sz="1900" b="1" dirty="0">
                <a:solidFill>
                  <a:schemeClr val="lt1"/>
                </a:solidFill>
              </a:rPr>
              <a:t> TRAJECTORY  	RTDETR + </a:t>
            </a:r>
            <a:r>
              <a:rPr lang="en-GB" sz="1900" b="1" dirty="0" err="1">
                <a:solidFill>
                  <a:schemeClr val="lt1"/>
                </a:solidFill>
              </a:rPr>
              <a:t>DeepSORT</a:t>
            </a:r>
            <a:r>
              <a:rPr lang="en-GB" sz="1900" b="1" dirty="0">
                <a:solidFill>
                  <a:schemeClr val="lt1"/>
                </a:solidFill>
              </a:rPr>
              <a:t> </a:t>
            </a:r>
            <a:r>
              <a:rPr lang="en-GB" sz="1900" b="1" dirty="0" err="1">
                <a:solidFill>
                  <a:schemeClr val="lt1"/>
                </a:solidFill>
              </a:rPr>
              <a:t>TRAjectory</a:t>
            </a:r>
            <a:endParaRPr sz="19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802</Words>
  <Application>Microsoft Office PowerPoint</Application>
  <PresentationFormat>On-screen Show (16:9)</PresentationFormat>
  <Paragraphs>93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Krishi Thiruppathi</cp:lastModifiedBy>
  <cp:revision>5</cp:revision>
  <dcterms:modified xsi:type="dcterms:W3CDTF">2025-11-24T21:50:41Z</dcterms:modified>
</cp:coreProperties>
</file>